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38404800" cy="28803600"/>
  <p:notesSz cx="6858000" cy="9144000"/>
  <p:defaultTextStyle>
    <a:defPPr>
      <a:defRPr lang="en-US"/>
    </a:defPPr>
    <a:lvl1pPr marL="0" algn="l" defTabSz="384048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1pPr>
    <a:lvl2pPr marL="1920240" algn="l" defTabSz="384048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2pPr>
    <a:lvl3pPr marL="3840480" algn="l" defTabSz="384048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3pPr>
    <a:lvl4pPr marL="5760720" algn="l" defTabSz="384048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4pPr>
    <a:lvl5pPr marL="7680960" algn="l" defTabSz="384048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5pPr>
    <a:lvl6pPr marL="9601200" algn="l" defTabSz="384048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6pPr>
    <a:lvl7pPr marL="11521440" algn="l" defTabSz="384048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7pPr>
    <a:lvl8pPr marL="13441680" algn="l" defTabSz="384048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8pPr>
    <a:lvl9pPr marL="15361920" algn="l" defTabSz="384048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72">
          <p15:clr>
            <a:srgbClr val="A4A3A4"/>
          </p15:clr>
        </p15:guide>
        <p15:guide id="2" pos="12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AEACAC"/>
    <a:srgbClr val="4B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17" d="100"/>
          <a:sy n="17" d="100"/>
        </p:scale>
        <p:origin x="1320" y="78"/>
      </p:cViewPr>
      <p:guideLst>
        <p:guide orient="horz" pos="9072"/>
        <p:guide pos="12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8947787"/>
            <a:ext cx="32644080" cy="61741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6322040"/>
            <a:ext cx="26883360" cy="7360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60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68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0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3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2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41285" y="4847277"/>
            <a:ext cx="36291200" cy="1032195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5" y="4847277"/>
            <a:ext cx="108233530" cy="1032195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3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18508982"/>
            <a:ext cx="32644080" cy="5720715"/>
          </a:xfrm>
        </p:spPr>
        <p:txBody>
          <a:bodyPr anchor="t"/>
          <a:lstStyle>
            <a:lvl1pPr algn="l">
              <a:defRPr sz="16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2208197"/>
            <a:ext cx="32644080" cy="6300785"/>
          </a:xfrm>
        </p:spPr>
        <p:txBody>
          <a:bodyPr anchor="b"/>
          <a:lstStyle>
            <a:lvl1pPr marL="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3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7677" y="28230197"/>
            <a:ext cx="72262365" cy="79836645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4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70122" y="28230197"/>
            <a:ext cx="72262365" cy="79836645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4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6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153480"/>
            <a:ext cx="34564320" cy="4800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6447475"/>
            <a:ext cx="16968790" cy="2687000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600" b="1"/>
            </a:lvl3pPr>
            <a:lvl4pPr marL="5760720" indent="0">
              <a:buNone/>
              <a:defRPr sz="6700" b="1"/>
            </a:lvl4pPr>
            <a:lvl5pPr marL="7680960" indent="0">
              <a:buNone/>
              <a:defRPr sz="6700" b="1"/>
            </a:lvl5pPr>
            <a:lvl6pPr marL="9601200" indent="0">
              <a:buNone/>
              <a:defRPr sz="6700" b="1"/>
            </a:lvl6pPr>
            <a:lvl7pPr marL="11521440" indent="0">
              <a:buNone/>
              <a:defRPr sz="6700" b="1"/>
            </a:lvl7pPr>
            <a:lvl8pPr marL="13441680" indent="0">
              <a:buNone/>
              <a:defRPr sz="6700" b="1"/>
            </a:lvl8pPr>
            <a:lvl9pPr marL="15361920" indent="0">
              <a:buNone/>
              <a:defRPr sz="6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9134475"/>
            <a:ext cx="16968790" cy="16595410"/>
          </a:xfrm>
        </p:spPr>
        <p:txBody>
          <a:bodyPr/>
          <a:lstStyle>
            <a:lvl1pPr>
              <a:defRPr sz="10100"/>
            </a:lvl1pPr>
            <a:lvl2pPr>
              <a:defRPr sz="8400"/>
            </a:lvl2pPr>
            <a:lvl3pPr>
              <a:defRPr sz="76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6447475"/>
            <a:ext cx="16975455" cy="2687000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600" b="1"/>
            </a:lvl3pPr>
            <a:lvl4pPr marL="5760720" indent="0">
              <a:buNone/>
              <a:defRPr sz="6700" b="1"/>
            </a:lvl4pPr>
            <a:lvl5pPr marL="7680960" indent="0">
              <a:buNone/>
              <a:defRPr sz="6700" b="1"/>
            </a:lvl5pPr>
            <a:lvl6pPr marL="9601200" indent="0">
              <a:buNone/>
              <a:defRPr sz="6700" b="1"/>
            </a:lvl6pPr>
            <a:lvl7pPr marL="11521440" indent="0">
              <a:buNone/>
              <a:defRPr sz="6700" b="1"/>
            </a:lvl7pPr>
            <a:lvl8pPr marL="13441680" indent="0">
              <a:buNone/>
              <a:defRPr sz="6700" b="1"/>
            </a:lvl8pPr>
            <a:lvl9pPr marL="15361920" indent="0">
              <a:buNone/>
              <a:defRPr sz="6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9134475"/>
            <a:ext cx="16975455" cy="16595410"/>
          </a:xfrm>
        </p:spPr>
        <p:txBody>
          <a:bodyPr/>
          <a:lstStyle>
            <a:lvl1pPr>
              <a:defRPr sz="10100"/>
            </a:lvl1pPr>
            <a:lvl2pPr>
              <a:defRPr sz="8400"/>
            </a:lvl2pPr>
            <a:lvl3pPr>
              <a:defRPr sz="7600"/>
            </a:lvl3pPr>
            <a:lvl4pPr>
              <a:defRPr sz="6700"/>
            </a:lvl4pPr>
            <a:lvl5pPr>
              <a:defRPr sz="6700"/>
            </a:lvl5pPr>
            <a:lvl6pPr>
              <a:defRPr sz="6700"/>
            </a:lvl6pPr>
            <a:lvl7pPr>
              <a:defRPr sz="6700"/>
            </a:lvl7pPr>
            <a:lvl8pPr>
              <a:defRPr sz="6700"/>
            </a:lvl8pPr>
            <a:lvl9pPr>
              <a:defRPr sz="6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4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6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8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146810"/>
            <a:ext cx="12634915" cy="4880610"/>
          </a:xfrm>
        </p:spPr>
        <p:txBody>
          <a:bodyPr anchor="b"/>
          <a:lstStyle>
            <a:lvl1pPr algn="l">
              <a:defRPr sz="8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146812"/>
            <a:ext cx="21469350" cy="24583075"/>
          </a:xfrm>
        </p:spPr>
        <p:txBody>
          <a:bodyPr/>
          <a:lstStyle>
            <a:lvl1pPr>
              <a:defRPr sz="13400"/>
            </a:lvl1pPr>
            <a:lvl2pPr>
              <a:defRPr sz="11800"/>
            </a:lvl2pPr>
            <a:lvl3pPr>
              <a:defRPr sz="1010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6027422"/>
            <a:ext cx="12634915" cy="19702465"/>
          </a:xfrm>
        </p:spPr>
        <p:txBody>
          <a:bodyPr/>
          <a:lstStyle>
            <a:lvl1pPr marL="0" indent="0">
              <a:buNone/>
              <a:defRPr sz="5900"/>
            </a:lvl1pPr>
            <a:lvl2pPr marL="1920240" indent="0">
              <a:buNone/>
              <a:defRPr sz="5000"/>
            </a:lvl2pPr>
            <a:lvl3pPr marL="3840480" indent="0">
              <a:buNone/>
              <a:defRPr sz="4200"/>
            </a:lvl3pPr>
            <a:lvl4pPr marL="5760720" indent="0">
              <a:buNone/>
              <a:defRPr sz="3800"/>
            </a:lvl4pPr>
            <a:lvl5pPr marL="7680960" indent="0">
              <a:buNone/>
              <a:defRPr sz="3800"/>
            </a:lvl5pPr>
            <a:lvl6pPr marL="9601200" indent="0">
              <a:buNone/>
              <a:defRPr sz="3800"/>
            </a:lvl6pPr>
            <a:lvl7pPr marL="11521440" indent="0">
              <a:buNone/>
              <a:defRPr sz="3800"/>
            </a:lvl7pPr>
            <a:lvl8pPr marL="13441680" indent="0">
              <a:buNone/>
              <a:defRPr sz="3800"/>
            </a:lvl8pPr>
            <a:lvl9pPr marL="15361920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1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0162520"/>
            <a:ext cx="23042880" cy="2380300"/>
          </a:xfrm>
        </p:spPr>
        <p:txBody>
          <a:bodyPr anchor="b"/>
          <a:lstStyle>
            <a:lvl1pPr algn="l">
              <a:defRPr sz="8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573655"/>
            <a:ext cx="23042880" cy="17282160"/>
          </a:xfrm>
        </p:spPr>
        <p:txBody>
          <a:bodyPr/>
          <a:lstStyle>
            <a:lvl1pPr marL="0" indent="0">
              <a:buNone/>
              <a:defRPr sz="13400"/>
            </a:lvl1pPr>
            <a:lvl2pPr marL="1920240" indent="0">
              <a:buNone/>
              <a:defRPr sz="11800"/>
            </a:lvl2pPr>
            <a:lvl3pPr marL="3840480" indent="0">
              <a:buNone/>
              <a:defRPr sz="1010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2542820"/>
            <a:ext cx="23042880" cy="3380420"/>
          </a:xfrm>
        </p:spPr>
        <p:txBody>
          <a:bodyPr/>
          <a:lstStyle>
            <a:lvl1pPr marL="0" indent="0">
              <a:buNone/>
              <a:defRPr sz="5900"/>
            </a:lvl1pPr>
            <a:lvl2pPr marL="1920240" indent="0">
              <a:buNone/>
              <a:defRPr sz="5000"/>
            </a:lvl2pPr>
            <a:lvl3pPr marL="3840480" indent="0">
              <a:buNone/>
              <a:defRPr sz="4200"/>
            </a:lvl3pPr>
            <a:lvl4pPr marL="5760720" indent="0">
              <a:buNone/>
              <a:defRPr sz="3800"/>
            </a:lvl4pPr>
            <a:lvl5pPr marL="7680960" indent="0">
              <a:buNone/>
              <a:defRPr sz="3800"/>
            </a:lvl5pPr>
            <a:lvl6pPr marL="9601200" indent="0">
              <a:buNone/>
              <a:defRPr sz="3800"/>
            </a:lvl6pPr>
            <a:lvl7pPr marL="11521440" indent="0">
              <a:buNone/>
              <a:defRPr sz="3800"/>
            </a:lvl7pPr>
            <a:lvl8pPr marL="13441680" indent="0">
              <a:buNone/>
              <a:defRPr sz="3800"/>
            </a:lvl8pPr>
            <a:lvl9pPr marL="15361920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8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153480"/>
            <a:ext cx="34564320" cy="4800600"/>
          </a:xfrm>
          <a:prstGeom prst="rect">
            <a:avLst/>
          </a:prstGeom>
        </p:spPr>
        <p:txBody>
          <a:bodyPr vert="horz" lIns="384048" tIns="192024" rIns="384048" bIns="19202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6720842"/>
            <a:ext cx="34564320" cy="19009045"/>
          </a:xfrm>
          <a:prstGeom prst="rect">
            <a:avLst/>
          </a:prstGeom>
        </p:spPr>
        <p:txBody>
          <a:bodyPr vert="horz" lIns="384048" tIns="192024" rIns="384048" bIns="1920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26696672"/>
            <a:ext cx="8961120" cy="1533525"/>
          </a:xfrm>
          <a:prstGeom prst="rect">
            <a:avLst/>
          </a:prstGeom>
        </p:spPr>
        <p:txBody>
          <a:bodyPr vert="horz" lIns="384048" tIns="192024" rIns="384048" bIns="192024" rtlCol="0" anchor="ctr"/>
          <a:lstStyle>
            <a:lvl1pPr algn="l">
              <a:defRPr sz="5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AA9BA-9F33-4C9C-842E-9994F9A8B4F4}" type="datetimeFigureOut">
              <a:rPr lang="en-US" smtClean="0"/>
              <a:t>05/22/2016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26696672"/>
            <a:ext cx="12161520" cy="1533525"/>
          </a:xfrm>
          <a:prstGeom prst="rect">
            <a:avLst/>
          </a:prstGeom>
        </p:spPr>
        <p:txBody>
          <a:bodyPr vert="horz" lIns="384048" tIns="192024" rIns="384048" bIns="192024" rtlCol="0" anchor="ctr"/>
          <a:lstStyle>
            <a:lvl1pPr algn="ctr">
              <a:defRPr sz="5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26696672"/>
            <a:ext cx="8961120" cy="1533525"/>
          </a:xfrm>
          <a:prstGeom prst="rect">
            <a:avLst/>
          </a:prstGeom>
        </p:spPr>
        <p:txBody>
          <a:bodyPr vert="horz" lIns="384048" tIns="192024" rIns="384048" bIns="192024" rtlCol="0" anchor="ctr"/>
          <a:lstStyle>
            <a:lvl1pPr algn="r">
              <a:defRPr sz="5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BB0B6-2824-42C7-92E4-1311886A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2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40480" rtl="0" eaLnBrk="1" latinLnBrk="0" hangingPunct="1">
        <a:spcBef>
          <a:spcPct val="0"/>
        </a:spcBef>
        <a:buNone/>
        <a:defRPr sz="18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180" indent="-1440180" algn="l" defTabSz="3840480" rtl="0" eaLnBrk="1" latinLnBrk="0" hangingPunct="1">
        <a:spcBef>
          <a:spcPct val="20000"/>
        </a:spcBef>
        <a:buFont typeface="Arial" pitchFamily="34" charset="0"/>
        <a:buChar char="•"/>
        <a:defRPr sz="13400" kern="1200">
          <a:solidFill>
            <a:schemeClr val="tx1"/>
          </a:solidFill>
          <a:latin typeface="+mn-lt"/>
          <a:ea typeface="+mn-ea"/>
          <a:cs typeface="+mn-cs"/>
        </a:defRPr>
      </a:lvl1pPr>
      <a:lvl2pPr marL="3120390" indent="-1200150" algn="l" defTabSz="3840480" rtl="0" eaLnBrk="1" latinLnBrk="0" hangingPunct="1">
        <a:spcBef>
          <a:spcPct val="20000"/>
        </a:spcBef>
        <a:buFont typeface="Arial" pitchFamily="34" charset="0"/>
        <a:buChar char="–"/>
        <a:defRPr sz="1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spcBef>
          <a:spcPct val="20000"/>
        </a:spcBef>
        <a:buFont typeface="Arial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spcBef>
          <a:spcPct val="20000"/>
        </a:spcBef>
        <a:buFont typeface="Arial" pitchFamily="34" charset="0"/>
        <a:buChar char="–"/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spcBef>
          <a:spcPct val="20000"/>
        </a:spcBef>
        <a:buFont typeface="Arial" pitchFamily="34" charset="0"/>
        <a:buChar char="»"/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spcBef>
          <a:spcPct val="20000"/>
        </a:spcBef>
        <a:buFont typeface="Arial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spcBef>
          <a:spcPct val="20000"/>
        </a:spcBef>
        <a:buFont typeface="Arial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spcBef>
          <a:spcPct val="20000"/>
        </a:spcBef>
        <a:buFont typeface="Arial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spcBef>
          <a:spcPct val="20000"/>
        </a:spcBef>
        <a:buFont typeface="Arial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27611" y="2857230"/>
            <a:ext cx="17579389" cy="901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latin typeface="+mj-lt"/>
                <a:cs typeface="Times" pitchFamily="18" charset="0"/>
              </a:rPr>
              <a:t>Synthesis Features</a:t>
            </a:r>
            <a:endParaRPr lang="en-US" sz="6000" b="1" dirty="0" smtClean="0">
              <a:ln w="1905"/>
              <a:latin typeface="+mj-lt"/>
              <a:cs typeface="Times" pitchFamily="18" charset="0"/>
            </a:endParaRPr>
          </a:p>
          <a:p>
            <a:pPr marL="190500" lvl="1" indent="723900">
              <a:buFont typeface="Arial" pitchFamily="34" charset="0"/>
              <a:buChar char="•"/>
            </a:pPr>
            <a:r>
              <a:rPr lang="en-US" sz="6000" dirty="0">
                <a:cs typeface="Times" pitchFamily="18" charset="0"/>
              </a:rPr>
              <a:t>Task Driven Approach for simultaneous type and dimension synthesi</a:t>
            </a:r>
            <a:r>
              <a:rPr lang="en-US" sz="6000" dirty="0">
                <a:cs typeface="Times" pitchFamily="18" charset="0"/>
              </a:rPr>
              <a:t>s*</a:t>
            </a:r>
            <a:endParaRPr lang="en-US" sz="6000" dirty="0">
              <a:cs typeface="Times" pitchFamily="18" charset="0"/>
            </a:endParaRPr>
          </a:p>
          <a:p>
            <a:pPr marL="190500" lvl="1" indent="723900">
              <a:buFont typeface="Arial" pitchFamily="34" charset="0"/>
              <a:buChar char="•"/>
            </a:pPr>
            <a:r>
              <a:rPr lang="en-US" sz="6000" dirty="0" smtClean="0">
                <a:latin typeface="+mj-lt"/>
                <a:cs typeface="Times" pitchFamily="18" charset="0"/>
              </a:rPr>
              <a:t>Synthesizes a planar four-bar linkage for Five or less Precision Poses</a:t>
            </a:r>
            <a:endParaRPr lang="en-US" sz="6000" dirty="0" smtClean="0">
              <a:latin typeface="+mj-lt"/>
              <a:cs typeface="Times" pitchFamily="18" charset="0"/>
            </a:endParaRPr>
          </a:p>
          <a:p>
            <a:pPr marL="190500" lvl="1" indent="723900">
              <a:buFont typeface="Arial" pitchFamily="34" charset="0"/>
              <a:buChar char="•"/>
            </a:pPr>
            <a:r>
              <a:rPr lang="en-US" sz="6000" dirty="0" smtClean="0">
                <a:latin typeface="+mj-lt"/>
                <a:cs typeface="Times" pitchFamily="18" charset="0"/>
              </a:rPr>
              <a:t>Point and line constraints for fixed and moving pivots</a:t>
            </a:r>
            <a:endParaRPr lang="en-US" sz="6000" dirty="0">
              <a:latin typeface="+mj-lt"/>
              <a:cs typeface="Times" pitchFamily="18" charset="0"/>
            </a:endParaRPr>
          </a:p>
          <a:p>
            <a:pPr marL="190500" lvl="1" indent="723900">
              <a:buFont typeface="Arial" pitchFamily="34" charset="0"/>
              <a:buChar char="•"/>
            </a:pPr>
            <a:r>
              <a:rPr lang="en-US" sz="6000" dirty="0" smtClean="0">
                <a:latin typeface="+mj-lt"/>
                <a:cs typeface="Times" pitchFamily="18" charset="0"/>
              </a:rPr>
              <a:t>Reinterpretation of RR dyad</a:t>
            </a:r>
            <a:endParaRPr lang="en-US" sz="6000" dirty="0" smtClean="0">
              <a:latin typeface="+mj-lt"/>
              <a:cs typeface="Times" pitchFamily="18" charset="0"/>
            </a:endParaRPr>
          </a:p>
          <a:p>
            <a:pPr marL="190500" lvl="1" indent="723900">
              <a:buFont typeface="Arial" pitchFamily="34" charset="0"/>
              <a:buChar char="•"/>
            </a:pPr>
            <a:r>
              <a:rPr lang="en-US" sz="6000" dirty="0" smtClean="0">
                <a:latin typeface="+mj-lt"/>
                <a:cs typeface="Times" pitchFamily="18" charset="0"/>
              </a:rPr>
              <a:t>Real-time tolerance based search for Circuit, branch and order defect Free Solution.</a:t>
            </a:r>
            <a:endParaRPr lang="en-US" sz="4000" dirty="0"/>
          </a:p>
          <a:p>
            <a:endParaRPr 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Picture 3" descr="D:\users\purwar\Documents\SkyDrive\Research\Spark session talk\UNIVERSITY logos\tif\SBU horz_2clr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11" y="533400"/>
            <a:ext cx="8359189" cy="14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486713" y="284995"/>
            <a:ext cx="31640291" cy="1662366"/>
          </a:xfrm>
          <a:prstGeom prst="rect">
            <a:avLst/>
          </a:prstGeom>
        </p:spPr>
        <p:txBody>
          <a:bodyPr vert="horz" lIns="384048" tIns="192024" rIns="384048" bIns="192024" rtlCol="0" anchor="ctr">
            <a:noAutofit/>
          </a:bodyPr>
          <a:lstStyle>
            <a:lvl1pPr algn="ctr" defTabSz="3840480" rtl="0" eaLnBrk="1" latinLnBrk="0" hangingPunct="1">
              <a:spcBef>
                <a:spcPct val="0"/>
              </a:spcBef>
              <a:buNone/>
              <a:defRPr sz="18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latin typeface="LM Roman 10" panose="00000500000000000000" pitchFamily="50" charset="0"/>
                <a:cs typeface="Times" pitchFamily="18" charset="0"/>
              </a:rPr>
              <a:t>MotionGen</a:t>
            </a:r>
            <a:r>
              <a:rPr lang="en-US" sz="6600" dirty="0" smtClean="0">
                <a:latin typeface="Times" pitchFamily="18" charset="0"/>
                <a:cs typeface="Times" pitchFamily="18" charset="0"/>
              </a:rPr>
              <a:t>: </a:t>
            </a:r>
            <a:r>
              <a:rPr lang="en-US" sz="6600" dirty="0" smtClean="0">
                <a:cs typeface="Times" pitchFamily="18" charset="0"/>
              </a:rPr>
              <a:t>A Multi-touch app for Kinematic Design and Simulation of Linkages</a:t>
            </a:r>
            <a:endParaRPr lang="en-US" sz="6600" dirty="0">
              <a:cs typeface="Times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20747" y="16741432"/>
            <a:ext cx="16788384" cy="9323363"/>
            <a:chOff x="9944100" y="17834424"/>
            <a:chExt cx="16788384" cy="9323363"/>
          </a:xfrm>
        </p:grpSpPr>
        <p:pic>
          <p:nvPicPr>
            <p:cNvPr id="10" name="Picture 9" descr="QQ20130327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04984" y="20149579"/>
              <a:ext cx="4127500" cy="5575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 descr="QQ20130327-2 cop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4851" y="21558845"/>
              <a:ext cx="3873500" cy="4991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 descr="Shoulder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6979" y="17834424"/>
              <a:ext cx="4438188" cy="56763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 descr="Hi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3479" y="18870574"/>
              <a:ext cx="4438188" cy="56763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9944100" y="26511456"/>
              <a:ext cx="38838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Sit-to-Stand Motion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671784" y="18969848"/>
              <a:ext cx="26093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rPr>
                <a:t>Prototype **</a:t>
              </a:r>
              <a:endParaRPr lang="en-US" sz="3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692732" y="24433174"/>
              <a:ext cx="34836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/>
                <a:t>Hip lifting Motion</a:t>
              </a:r>
              <a:endParaRPr lang="en-US" sz="36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848824" y="23479202"/>
              <a:ext cx="45255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/>
                <a:t>Shoulder lifting </a:t>
              </a:r>
              <a:r>
                <a:rPr lang="en-US" altLang="zh-CN" sz="3600" dirty="0" smtClean="0"/>
                <a:t>Motion</a:t>
              </a:r>
              <a:endParaRPr lang="en-US" sz="36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373146" y="25264797"/>
              <a:ext cx="635385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 smtClean="0">
                  <a:solidFill>
                    <a:srgbClr val="C00000"/>
                  </a:solidFill>
                  <a:latin typeface="+mj-lt"/>
                  <a:cs typeface="Times" pitchFamily="18" charset="0"/>
                </a:rPr>
                <a:t>Real </a:t>
              </a:r>
              <a:r>
                <a:rPr lang="en-US" sz="5400" dirty="0">
                  <a:solidFill>
                    <a:srgbClr val="C00000"/>
                  </a:solidFill>
                  <a:latin typeface="+mj-lt"/>
                  <a:cs typeface="Times" pitchFamily="18" charset="0"/>
                </a:rPr>
                <a:t>life device design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-3053260" y="26573828"/>
            <a:ext cx="419205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11980" lvl="2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j-lt"/>
                <a:cs typeface="Times" pitchFamily="18" charset="0"/>
              </a:rPr>
              <a:t>A </a:t>
            </a:r>
            <a:r>
              <a:rPr lang="en-US" sz="3600" dirty="0">
                <a:latin typeface="+mj-lt"/>
                <a:cs typeface="Times" pitchFamily="18" charset="0"/>
              </a:rPr>
              <a:t>Novel Ge, Q. J., Zhao, P., and </a:t>
            </a:r>
            <a:r>
              <a:rPr lang="en-US" sz="3600" dirty="0" err="1">
                <a:latin typeface="+mj-lt"/>
                <a:cs typeface="Times" pitchFamily="18" charset="0"/>
              </a:rPr>
              <a:t>Purwar</a:t>
            </a:r>
            <a:r>
              <a:rPr lang="en-US" sz="3600" dirty="0">
                <a:latin typeface="+mj-lt"/>
                <a:cs typeface="Times" pitchFamily="18" charset="0"/>
              </a:rPr>
              <a:t>, A., 2013, “A Task </a:t>
            </a:r>
            <a:r>
              <a:rPr lang="en-US" sz="3600" dirty="0" smtClean="0">
                <a:latin typeface="+mj-lt"/>
                <a:cs typeface="Times" pitchFamily="18" charset="0"/>
              </a:rPr>
              <a:t>Driven Approach </a:t>
            </a:r>
            <a:r>
              <a:rPr lang="en-US" sz="3600" dirty="0">
                <a:latin typeface="+mj-lt"/>
                <a:cs typeface="Times" pitchFamily="18" charset="0"/>
              </a:rPr>
              <a:t>to Unified Synthesis of Planar Four-bar </a:t>
            </a:r>
            <a:r>
              <a:rPr lang="en-US" sz="3600" dirty="0" smtClean="0">
                <a:latin typeface="+mj-lt"/>
                <a:cs typeface="Times" pitchFamily="18" charset="0"/>
              </a:rPr>
              <a:t>Linkages using </a:t>
            </a:r>
            <a:r>
              <a:rPr lang="en-US" sz="3600" dirty="0">
                <a:latin typeface="+mj-lt"/>
                <a:cs typeface="Times" pitchFamily="18" charset="0"/>
              </a:rPr>
              <a:t>Algebraic Fitting of a Pencil of </a:t>
            </a:r>
            <a:r>
              <a:rPr lang="en-US" sz="3600" dirty="0" smtClean="0">
                <a:latin typeface="+mj-lt"/>
                <a:cs typeface="Times" pitchFamily="18" charset="0"/>
              </a:rPr>
              <a:t>G manifolds</a:t>
            </a:r>
            <a:r>
              <a:rPr lang="en-US" sz="3600" dirty="0">
                <a:latin typeface="+mj-lt"/>
                <a:cs typeface="Times" pitchFamily="18" charset="0"/>
              </a:rPr>
              <a:t>”, </a:t>
            </a:r>
            <a:r>
              <a:rPr lang="en-US" sz="3600" dirty="0" smtClean="0">
                <a:latin typeface="+mj-lt"/>
                <a:cs typeface="Times" pitchFamily="18" charset="0"/>
              </a:rPr>
              <a:t>ASME 2013 International Design </a:t>
            </a:r>
            <a:r>
              <a:rPr lang="en-US" sz="3600" dirty="0">
                <a:latin typeface="+mj-lt"/>
                <a:cs typeface="Times" pitchFamily="18" charset="0"/>
              </a:rPr>
              <a:t>Engineering Technical </a:t>
            </a:r>
            <a:r>
              <a:rPr lang="en-US" sz="3600" dirty="0" smtClean="0">
                <a:latin typeface="+mj-lt"/>
                <a:cs typeface="Times" pitchFamily="18" charset="0"/>
              </a:rPr>
              <a:t>Conferences and </a:t>
            </a:r>
            <a:r>
              <a:rPr lang="en-US" sz="3600" dirty="0">
                <a:latin typeface="+mj-lt"/>
                <a:cs typeface="Times" pitchFamily="18" charset="0"/>
              </a:rPr>
              <a:t>Computers and Information in Engineering </a:t>
            </a:r>
            <a:r>
              <a:rPr lang="en-US" sz="3600" dirty="0" smtClean="0">
                <a:latin typeface="+mj-lt"/>
                <a:cs typeface="Times" pitchFamily="18" charset="0"/>
              </a:rPr>
              <a:t>Conference, dETC2013-12977.</a:t>
            </a:r>
          </a:p>
          <a:p>
            <a:pPr marL="4411980" lvl="2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+mj-lt"/>
                <a:cs typeface="Times" pitchFamily="18" charset="0"/>
              </a:rPr>
              <a:t>**  </a:t>
            </a:r>
            <a:r>
              <a:rPr lang="en-US" sz="3600" dirty="0">
                <a:latin typeface="+mj-lt"/>
                <a:cs typeface="Times" pitchFamily="18" charset="0"/>
              </a:rPr>
              <a:t>Portable Six-Bar Apparatus For Lifting, Lowering and Self-Propelled Transit”, Inventors: Anurag </a:t>
            </a:r>
            <a:r>
              <a:rPr lang="en-US" sz="3600" dirty="0" err="1">
                <a:latin typeface="+mj-lt"/>
                <a:cs typeface="Times" pitchFamily="18" charset="0"/>
              </a:rPr>
              <a:t>Purwar</a:t>
            </a:r>
            <a:r>
              <a:rPr lang="en-US" sz="3600" dirty="0">
                <a:latin typeface="+mj-lt"/>
                <a:cs typeface="Times" pitchFamily="18" charset="0"/>
              </a:rPr>
              <a:t> et al, US Patent Application No. 12/868,446, 2010, awarded</a:t>
            </a:r>
            <a:endParaRPr lang="en-US" sz="3600" dirty="0">
              <a:latin typeface="+mj-lt"/>
              <a:cs typeface="Times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5026" y="1726463"/>
            <a:ext cx="38404800" cy="9906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+mj-lt"/>
                <a:cs typeface="Times" pitchFamily="18" charset="0"/>
              </a:rPr>
              <a:t>Anurag </a:t>
            </a:r>
            <a:r>
              <a:rPr lang="en-US" sz="5400" dirty="0" err="1" smtClean="0">
                <a:latin typeface="+mj-lt"/>
                <a:cs typeface="Times" pitchFamily="18" charset="0"/>
              </a:rPr>
              <a:t>Purwar</a:t>
            </a:r>
            <a:r>
              <a:rPr lang="en-US" sz="5400" dirty="0" smtClean="0">
                <a:latin typeface="+mj-lt"/>
                <a:cs typeface="Times" pitchFamily="18" charset="0"/>
              </a:rPr>
              <a:t>, </a:t>
            </a:r>
            <a:r>
              <a:rPr lang="en-US" altLang="zh-CN" sz="5400" dirty="0" smtClean="0">
                <a:latin typeface="+mj-lt"/>
                <a:cs typeface="Times" pitchFamily="18" charset="0"/>
              </a:rPr>
              <a:t>Jeffrey Ge, </a:t>
            </a:r>
            <a:r>
              <a:rPr lang="en-US" sz="5400" dirty="0" smtClean="0">
                <a:latin typeface="+mj-lt"/>
                <a:cs typeface="Times" pitchFamily="18" charset="0"/>
              </a:rPr>
              <a:t>Mechanical Engineering</a:t>
            </a:r>
            <a:endParaRPr lang="en-US" sz="5400" dirty="0">
              <a:latin typeface="+mj-lt"/>
              <a:cs typeface="Times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363454" y="11432044"/>
            <a:ext cx="27640201" cy="6475650"/>
            <a:chOff x="3901017" y="10746470"/>
            <a:chExt cx="27640201" cy="6475650"/>
          </a:xfrm>
          <a:effectLst/>
        </p:grpSpPr>
        <p:pic>
          <p:nvPicPr>
            <p:cNvPr id="60" name="Picture 59" descr="simulation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73552" flipH="1">
              <a:off x="11018816" y="10302134"/>
              <a:ext cx="6159945" cy="7540622"/>
            </a:xfrm>
            <a:prstGeom prst="rect">
              <a:avLst/>
            </a:prstGeom>
            <a:effectLst>
              <a:glow rad="127000">
                <a:schemeClr val="bg1">
                  <a:lumMod val="50000"/>
                  <a:alpha val="21000"/>
                </a:schemeClr>
              </a:glow>
            </a:effectLst>
          </p:spPr>
        </p:pic>
        <p:pic>
          <p:nvPicPr>
            <p:cNvPr id="48" name="Picture 47" descr="simulation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67271">
              <a:off x="17863341" y="10371837"/>
              <a:ext cx="6159945" cy="7540622"/>
            </a:xfrm>
            <a:prstGeom prst="rect">
              <a:avLst/>
            </a:prstGeom>
            <a:effectLst>
              <a:glow rad="127000">
                <a:schemeClr val="bg1">
                  <a:lumMod val="50000"/>
                  <a:alpha val="21000"/>
                </a:schemeClr>
              </a:glow>
            </a:effectLst>
          </p:spPr>
        </p:pic>
        <p:sp>
          <p:nvSpPr>
            <p:cNvPr id="13" name="Rectangle 12"/>
            <p:cNvSpPr/>
            <p:nvPr/>
          </p:nvSpPr>
          <p:spPr>
            <a:xfrm>
              <a:off x="3901017" y="13775746"/>
              <a:ext cx="1051549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 algn="ctr"/>
              <a:r>
                <a:rPr lang="en-US" sz="5400" b="1" i="1" spc="150" dirty="0" smtClean="0">
                  <a:ln w="11430"/>
                  <a:solidFill>
                    <a:srgbClr val="000000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Synthesis</a:t>
              </a:r>
              <a:endParaRPr lang="en-US" sz="5400" b="1" i="1" spc="150" dirty="0">
                <a:ln w="11430"/>
                <a:solidFill>
                  <a:srgbClr val="00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0657" y="10746470"/>
              <a:ext cx="4877481" cy="4877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7" name="Rectangle 46"/>
            <p:cNvSpPr/>
            <p:nvPr/>
          </p:nvSpPr>
          <p:spPr>
            <a:xfrm>
              <a:off x="21025720" y="14297795"/>
              <a:ext cx="10515498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 algn="ctr"/>
              <a:r>
                <a:rPr lang="en-US" sz="5400" b="1" i="1" spc="150" dirty="0" smtClean="0">
                  <a:ln w="11430"/>
                  <a:solidFill>
                    <a:srgbClr val="000000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Simulation</a:t>
              </a:r>
              <a:endParaRPr lang="en-US" sz="5400" b="1" i="1" spc="150" dirty="0">
                <a:ln w="11430"/>
                <a:solidFill>
                  <a:srgbClr val="00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9354910" y="17097552"/>
            <a:ext cx="8069425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latin typeface="+mj-lt"/>
                <a:cs typeface="Times" pitchFamily="18" charset="0"/>
              </a:rPr>
              <a:t>Simulation and other Features</a:t>
            </a:r>
            <a:endParaRPr lang="en-US" sz="6000" b="1" dirty="0" smtClean="0">
              <a:ln w="1905"/>
              <a:latin typeface="+mj-lt"/>
              <a:cs typeface="Times" pitchFamily="18" charset="0"/>
            </a:endParaRPr>
          </a:p>
          <a:p>
            <a:pPr marL="190500" lvl="1" indent="723900">
              <a:buFont typeface="Arial" pitchFamily="34" charset="0"/>
              <a:buChar char="•"/>
            </a:pPr>
            <a:r>
              <a:rPr lang="en-US" sz="6000" dirty="0" smtClean="0">
                <a:latin typeface="+mj-lt"/>
                <a:cs typeface="Times" pitchFamily="18" charset="0"/>
              </a:rPr>
              <a:t>Animation</a:t>
            </a:r>
          </a:p>
          <a:p>
            <a:pPr marL="190500" lvl="1" indent="723900">
              <a:buFont typeface="Arial" pitchFamily="34" charset="0"/>
              <a:buChar char="•"/>
            </a:pPr>
            <a:r>
              <a:rPr lang="en-US" sz="6000" dirty="0" smtClean="0">
                <a:cs typeface="Times" pitchFamily="18" charset="0"/>
              </a:rPr>
              <a:t>Coupler </a:t>
            </a:r>
            <a:r>
              <a:rPr lang="en-US" sz="6000" dirty="0">
                <a:cs typeface="Times" pitchFamily="18" charset="0"/>
              </a:rPr>
              <a:t>Point Path </a:t>
            </a:r>
            <a:r>
              <a:rPr lang="en-US" sz="6000" dirty="0" smtClean="0">
                <a:cs typeface="Times" pitchFamily="18" charset="0"/>
              </a:rPr>
              <a:t>Simulation</a:t>
            </a:r>
          </a:p>
          <a:p>
            <a:pPr marL="190500" lvl="1" indent="723900">
              <a:buFont typeface="Arial" pitchFamily="34" charset="0"/>
              <a:buChar char="•"/>
            </a:pPr>
            <a:r>
              <a:rPr lang="en-US" sz="6000" dirty="0">
                <a:cs typeface="Times" pitchFamily="18" charset="0"/>
              </a:rPr>
              <a:t>Linkage </a:t>
            </a:r>
            <a:r>
              <a:rPr lang="en-US" sz="6000" dirty="0" smtClean="0">
                <a:cs typeface="Times" pitchFamily="18" charset="0"/>
              </a:rPr>
              <a:t>Classification</a:t>
            </a:r>
          </a:p>
          <a:p>
            <a:pPr marL="190500" lvl="1" indent="723900">
              <a:buFont typeface="Arial" pitchFamily="34" charset="0"/>
              <a:buChar char="•"/>
            </a:pPr>
            <a:r>
              <a:rPr lang="en-US" sz="6000" dirty="0" smtClean="0">
                <a:cs typeface="Times" pitchFamily="18" charset="0"/>
              </a:rPr>
              <a:t>Image Import</a:t>
            </a:r>
          </a:p>
          <a:p>
            <a:pPr marL="10477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cs typeface="Times" pitchFamily="18" charset="0"/>
              </a:rPr>
              <a:t>Export in PDF and XML</a:t>
            </a:r>
          </a:p>
          <a:p>
            <a:pPr marL="10477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cs typeface="Times" pitchFamily="18" charset="0"/>
              </a:rPr>
              <a:t>Imports .</a:t>
            </a:r>
            <a:r>
              <a:rPr lang="en-US" sz="6000" dirty="0" smtClean="0">
                <a:cs typeface="Times" pitchFamily="18" charset="0"/>
              </a:rPr>
              <a:t>XML</a:t>
            </a:r>
            <a:endParaRPr lang="en-US" sz="6000" dirty="0" smtClean="0"/>
          </a:p>
          <a:p>
            <a:endParaRPr 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7576" y="5903467"/>
            <a:ext cx="6970248" cy="52276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1557" y="3371666"/>
            <a:ext cx="7053072" cy="52898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2" name="TextBox 61"/>
          <p:cNvSpPr txBox="1"/>
          <p:nvPr/>
        </p:nvSpPr>
        <p:spPr>
          <a:xfrm>
            <a:off x="19629476" y="11332411"/>
            <a:ext cx="8151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Landing Gear Mechanism:</a:t>
            </a:r>
          </a:p>
          <a:p>
            <a:r>
              <a:rPr lang="en-US" altLang="zh-CN" sz="3200" dirty="0" smtClean="0"/>
              <a:t>Three Poses with Moving </a:t>
            </a:r>
            <a:r>
              <a:rPr lang="en-US" altLang="zh-CN" sz="3200" dirty="0"/>
              <a:t>P</a:t>
            </a:r>
            <a:r>
              <a:rPr lang="en-US" altLang="zh-CN" sz="3200" dirty="0" smtClean="0"/>
              <a:t>ivot </a:t>
            </a:r>
            <a:r>
              <a:rPr lang="en-US" altLang="zh-CN" sz="3200" dirty="0"/>
              <a:t>C</a:t>
            </a:r>
            <a:r>
              <a:rPr lang="en-US" altLang="zh-CN" sz="3200" dirty="0" smtClean="0"/>
              <a:t>onstraints </a:t>
            </a:r>
            <a:endParaRPr lang="en-US" altLang="zh-CN" sz="320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28901557" y="8928024"/>
            <a:ext cx="6081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Excavator: Four Poses with Line Constraint for Fixed Pivots</a:t>
            </a:r>
            <a:endParaRPr lang="en-US" altLang="zh-CN" sz="3200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1558" y="11476223"/>
            <a:ext cx="7053072" cy="52898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4" name="TextBox 63"/>
          <p:cNvSpPr txBox="1"/>
          <p:nvPr/>
        </p:nvSpPr>
        <p:spPr>
          <a:xfrm>
            <a:off x="28863457" y="17000453"/>
            <a:ext cx="7788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Stamping Mechanism: Five Exact Poses</a:t>
            </a:r>
            <a:endParaRPr lang="en-US" altLang="zh-CN" sz="3200" dirty="0" smtClean="0"/>
          </a:p>
        </p:txBody>
      </p:sp>
      <p:sp>
        <p:nvSpPr>
          <p:cNvPr id="65" name="TextBox 64"/>
          <p:cNvSpPr txBox="1"/>
          <p:nvPr/>
        </p:nvSpPr>
        <p:spPr>
          <a:xfrm>
            <a:off x="28763431" y="24201029"/>
            <a:ext cx="77887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Simulation of Planar Four-Bar Film Advancing </a:t>
            </a:r>
            <a:r>
              <a:rPr lang="en-US" sz="3200" dirty="0" smtClean="0"/>
              <a:t>Mechanism</a:t>
            </a:r>
            <a:endParaRPr lang="en-US" sz="3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431" y="18451096"/>
            <a:ext cx="7329321" cy="54969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3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227</Words>
  <Application>Microsoft Office PowerPoint</Application>
  <PresentationFormat>Custom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宋体</vt:lpstr>
      <vt:lpstr>Arial</vt:lpstr>
      <vt:lpstr>Calibri</vt:lpstr>
      <vt:lpstr>LM Roman 10</vt:lpstr>
      <vt:lpstr>Times</vt:lpstr>
      <vt:lpstr>Office Theme</vt:lpstr>
      <vt:lpstr>PowerPoint Presentation</vt:lpstr>
    </vt:vector>
  </TitlesOfParts>
  <Company>SUNY AGREEMENT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 Wong</dc:creator>
  <cp:lastModifiedBy>Shrinath Deshpande</cp:lastModifiedBy>
  <cp:revision>80</cp:revision>
  <dcterms:created xsi:type="dcterms:W3CDTF">2013-03-04T20:40:46Z</dcterms:created>
  <dcterms:modified xsi:type="dcterms:W3CDTF">2016-05-23T03:44:55Z</dcterms:modified>
</cp:coreProperties>
</file>